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6" autoAdjust="0"/>
    <p:restoredTop sz="86325" autoAdjust="0"/>
  </p:normalViewPr>
  <p:slideViewPr>
    <p:cSldViewPr>
      <p:cViewPr varScale="1">
        <p:scale>
          <a:sx n="64" d="100"/>
          <a:sy n="64" d="100"/>
        </p:scale>
        <p:origin x="-7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7281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</a:t>
            </a:r>
          </a:p>
          <a:p>
            <a:r>
              <a:rPr lang="ru-RU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«Организация работы молодежи по укреплению внутрисоюзной деятельности».</a:t>
            </a:r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endParaRPr lang="ru-RU" sz="440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r>
              <a:rPr lang="ru-RU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   </a:t>
            </a:r>
          </a:p>
          <a:p>
            <a:r>
              <a:rPr lang="ru-RU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«Организация работы по укреплению внутрисоюзной деятельности».</a:t>
            </a:r>
            <a:endParaRPr lang="ru-RU" sz="200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ru-RU" sz="200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ru-RU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ru-RU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3672408" cy="3816424"/>
          </a:xfrm>
        </p:spPr>
        <p:txBody>
          <a:bodyPr>
            <a:normAutofit fontScale="77500" lnSpcReduction="2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Профсоюзная организация КГУ «Новомирская общеобразовательная средняя школа» состоит из 46 человек. Молодежь в возрасте от 18 до 35 лет составляет 19 человек. Из них всего 4 рабочих, остальные входят в учительский состав школы.70% профсоюзного коллектива школы это молодые перспективные учителя. Все организационные и социальные вопросы профсоюзной ячейки школы решаются в кругу молодежи.</a:t>
            </a:r>
            <a:endParaRPr lang="ru-RU" dirty="0"/>
          </a:p>
        </p:txBody>
      </p:sp>
      <p:pic>
        <p:nvPicPr>
          <p:cNvPr id="7" name="Рисунок 6" descr="D:\7-6\Downloads\WhatsApp Image 2021-09-22 at 12.10.55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4716015" y="2348880"/>
            <a:ext cx="403244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76778" y="-1652"/>
            <a:ext cx="7239000" cy="22785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Сотрудничество </a:t>
            </a:r>
            <a:br>
              <a:rPr lang="ru-RU" dirty="0" smtClean="0"/>
            </a:br>
            <a:r>
              <a:rPr lang="ru-RU" sz="2000" dirty="0" smtClean="0"/>
              <a:t>Проводят теплые встречи и беседы в дружной обстановке с пенсионерами в честь праздников пожилого человека, дня учителя, дня целинников, </a:t>
            </a:r>
            <a:r>
              <a:rPr lang="ru-RU" sz="2000" dirty="0" err="1" smtClean="0"/>
              <a:t>Наурыз</a:t>
            </a:r>
            <a:r>
              <a:rPr lang="ru-RU" sz="2000" dirty="0" smtClean="0"/>
              <a:t>, Нового года, 8 марта, дня Защитника Отечества.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6872"/>
            <a:ext cx="7239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39000" cy="18448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Юмористичность </a:t>
            </a:r>
            <a:br>
              <a:rPr lang="ru-RU" dirty="0" smtClean="0"/>
            </a:br>
            <a:r>
              <a:rPr lang="ru-RU" sz="2200" dirty="0" smtClean="0"/>
              <a:t>Скрашиваем будни яркими порывами души. Жизнь коллектива состоит из маленьких  приятных событий.</a:t>
            </a:r>
            <a:endParaRPr lang="ru-RU" sz="2200" dirty="0"/>
          </a:p>
        </p:txBody>
      </p:sp>
      <p:pic>
        <p:nvPicPr>
          <p:cNvPr id="4" name="Содержимое 3" descr="G:\Фото\PHOT018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330159">
            <a:off x="445044" y="2465528"/>
            <a:ext cx="3682994" cy="315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\IMG_0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76872"/>
            <a:ext cx="4464496" cy="312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книга 2\image (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2313" y="4365104"/>
            <a:ext cx="3319373" cy="249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28529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Забота  </a:t>
            </a:r>
            <a:br>
              <a:rPr lang="ru-RU" dirty="0" smtClean="0"/>
            </a:br>
            <a:r>
              <a:rPr lang="ru-RU" sz="2000" dirty="0" smtClean="0"/>
              <a:t>Традиционно ко Дню пожилого человека профорганизацией школы ветеранам труда школы, труженикам тыла и подшефным вручаются продовольственные пакеты, организуются концерты, в условиях пандемии- тематическое </a:t>
            </a:r>
            <a:r>
              <a:rPr lang="ru-RU" sz="2000" dirty="0" err="1" smtClean="0"/>
              <a:t>онлайн</a:t>
            </a:r>
            <a:r>
              <a:rPr lang="ru-RU" sz="2000" dirty="0" smtClean="0"/>
              <a:t> выразительное чтение стихотворений в соц.сетях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G:\фото для книги\IMG_20160506_1152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41156"/>
            <a:ext cx="5472607" cy="365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258" y="3284984"/>
            <a:ext cx="454130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812816"/>
          </a:xfrm>
        </p:spPr>
        <p:txBody>
          <a:bodyPr>
            <a:noAutofit/>
          </a:bodyPr>
          <a:lstStyle/>
          <a:p>
            <a:r>
              <a:rPr lang="ru-RU" sz="1800" dirty="0" smtClean="0"/>
              <a:t>В свою очередь старшее поколение показывает достойный пример молодежи,</a:t>
            </a:r>
            <a:br>
              <a:rPr lang="ru-RU" sz="1800" dirty="0" smtClean="0"/>
            </a:br>
            <a:r>
              <a:rPr lang="ru-RU" sz="1800" dirty="0" smtClean="0"/>
              <a:t>достигая творческих успехов и высот в профессиональном педагогическом труде. Педагоги-наставники дарят им частичку своего тепла и доброты, </a:t>
            </a:r>
            <a:endParaRPr lang="ru-RU" sz="1800" dirty="0"/>
          </a:p>
        </p:txBody>
      </p:sp>
      <p:pic>
        <p:nvPicPr>
          <p:cNvPr id="4" name="Содержимое 3" descr="E:\Фото\IMG_117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565" y="2056693"/>
            <a:ext cx="5270269" cy="395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967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Отдых </a:t>
            </a:r>
            <a:br>
              <a:rPr lang="ru-RU" dirty="0" smtClean="0"/>
            </a:br>
            <a:r>
              <a:rPr lang="ru-RU" sz="1800" dirty="0" smtClean="0"/>
              <a:t>Неоднократно члены коллектива школы отдыхали </a:t>
            </a:r>
            <a:br>
              <a:rPr lang="ru-RU" sz="1800" dirty="0" smtClean="0"/>
            </a:br>
            <a:r>
              <a:rPr lang="ru-RU" sz="1800" dirty="0" smtClean="0"/>
              <a:t>в чудесном уголке  здравнице - </a:t>
            </a:r>
            <a:r>
              <a:rPr lang="ru-RU" sz="1800" dirty="0" err="1" smtClean="0"/>
              <a:t>Баянауле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Купание в его чудесных озерах дает огромный заряд </a:t>
            </a:r>
            <a:br>
              <a:rPr lang="ru-RU" sz="1800" dirty="0" smtClean="0"/>
            </a:br>
            <a:r>
              <a:rPr lang="ru-RU" sz="1800" dirty="0" smtClean="0"/>
              <a:t>бодрости и здоровья.</a:t>
            </a:r>
            <a:endParaRPr lang="ru-RU" dirty="0"/>
          </a:p>
        </p:txBody>
      </p:sp>
      <p:pic>
        <p:nvPicPr>
          <p:cNvPr id="4" name="Содержимое 3" descr="G:\Баянаул\20170614_1326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060848"/>
            <a:ext cx="59046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фото для книги\GEDC14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05064"/>
            <a:ext cx="403244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2390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</a:t>
            </a:r>
            <a:br>
              <a:rPr lang="ru-RU" dirty="0" smtClean="0"/>
            </a:br>
            <a:r>
              <a:rPr lang="ru-RU" sz="1800" dirty="0" smtClean="0"/>
              <a:t>Ежегодно проводят и организуют спортивные мероприятия памяти своего коллеги </a:t>
            </a:r>
            <a:r>
              <a:rPr lang="ru-RU" sz="1800" dirty="0" err="1" smtClean="0"/>
              <a:t>Алибаева</a:t>
            </a:r>
            <a:r>
              <a:rPr lang="ru-RU" sz="1800" dirty="0" smtClean="0"/>
              <a:t> Е.А.- лыжные гонки </a:t>
            </a:r>
            <a:br>
              <a:rPr lang="ru-RU" sz="1800" dirty="0" smtClean="0"/>
            </a:br>
            <a:r>
              <a:rPr lang="ru-RU" sz="1800" dirty="0" smtClean="0"/>
              <a:t>и </a:t>
            </a:r>
            <a:r>
              <a:rPr lang="ru-RU" sz="1800" dirty="0" err="1" smtClean="0"/>
              <a:t>фоль</a:t>
            </a:r>
            <a:r>
              <a:rPr lang="ru-RU" sz="1800" dirty="0" smtClean="0"/>
              <a:t> ф.г, </a:t>
            </a:r>
            <a:r>
              <a:rPr lang="ru-RU" sz="1800" dirty="0" err="1" smtClean="0"/>
              <a:t>культорганизатора</a:t>
            </a:r>
            <a:r>
              <a:rPr lang="ru-RU" sz="1800" dirty="0" smtClean="0"/>
              <a:t>  </a:t>
            </a:r>
            <a:br>
              <a:rPr lang="ru-RU" sz="1800" dirty="0" smtClean="0"/>
            </a:br>
            <a:r>
              <a:rPr lang="ru-RU" sz="1800" dirty="0" smtClean="0"/>
              <a:t>и музыкального руководителя </a:t>
            </a:r>
            <a:r>
              <a:rPr lang="ru-RU" sz="1800" dirty="0" err="1" smtClean="0"/>
              <a:t>сдк</a:t>
            </a:r>
            <a:r>
              <a:rPr lang="ru-RU" sz="1800" dirty="0" smtClean="0"/>
              <a:t>.</a:t>
            </a:r>
            <a:endParaRPr lang="ru-RU" dirty="0"/>
          </a:p>
        </p:txBody>
      </p:sp>
      <p:pic>
        <p:nvPicPr>
          <p:cNvPr id="4" name="Содержимое 3" descr="G:\фото для книги\DSC0158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779818" cy="3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книга 2\image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03244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книга 2\image (9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645024"/>
            <a:ext cx="331236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Спортивные соревнования</a:t>
            </a:r>
            <a:br>
              <a:rPr lang="ru-RU" dirty="0" smtClean="0"/>
            </a:br>
            <a:r>
              <a:rPr lang="ru-RU" sz="1800" dirty="0" err="1" smtClean="0"/>
              <a:t>Кимашева</a:t>
            </a:r>
            <a:r>
              <a:rPr lang="ru-RU" sz="1800" dirty="0" smtClean="0"/>
              <a:t> </a:t>
            </a:r>
            <a:r>
              <a:rPr lang="ru-RU" sz="1800" dirty="0" err="1" smtClean="0"/>
              <a:t>Салтанат</a:t>
            </a:r>
            <a:r>
              <a:rPr lang="ru-RU" sz="1800" dirty="0" smtClean="0"/>
              <a:t> </a:t>
            </a:r>
            <a:r>
              <a:rPr lang="ru-RU" sz="1800" dirty="0" err="1" smtClean="0"/>
              <a:t>жанатовна</a:t>
            </a:r>
            <a:r>
              <a:rPr lang="ru-RU" sz="1800" dirty="0" smtClean="0"/>
              <a:t> ,кандидат мастера спорта по дзюдо и самбо проводит занятия </a:t>
            </a:r>
            <a:br>
              <a:rPr lang="ru-RU" sz="1800" dirty="0" smtClean="0"/>
            </a:br>
            <a:r>
              <a:rPr lang="ru-RU" sz="1800" dirty="0" err="1" smtClean="0"/>
              <a:t>лфк</a:t>
            </a:r>
            <a:r>
              <a:rPr lang="ru-RU" sz="1800" dirty="0" smtClean="0"/>
              <a:t> среди детей коллег.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666" y="1609725"/>
            <a:ext cx="5504068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Коллективные субботники</a:t>
            </a:r>
            <a:br>
              <a:rPr lang="ru-RU" dirty="0" smtClean="0"/>
            </a:br>
            <a:r>
              <a:rPr lang="ru-RU" sz="1800" dirty="0" smtClean="0"/>
              <a:t>молодежь и учащиеся школы организуют на территории </a:t>
            </a:r>
            <a:r>
              <a:rPr lang="ru-RU" sz="1800" dirty="0" err="1" smtClean="0"/>
              <a:t>школы,у</a:t>
            </a:r>
            <a:r>
              <a:rPr lang="ru-RU" sz="1800" dirty="0" smtClean="0"/>
              <a:t> памятника «Скорбящая мать» и у подшефных пенсионеров.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381" y="1609725"/>
            <a:ext cx="4846638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7239000" cy="29523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сплоченность коллектива это главная сила, которая создает атмосферу тепла и комфорта в нем.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100% в коллектива привиты, а ты привит</a:t>
            </a:r>
            <a:r>
              <a:rPr lang="en-US" sz="2000" dirty="0" smtClean="0"/>
              <a:t> ?</a:t>
            </a:r>
            <a:br>
              <a:rPr lang="en-US" sz="2000" dirty="0" smtClean="0"/>
            </a:br>
            <a:r>
              <a:rPr lang="ru-RU" sz="2000" dirty="0" smtClean="0"/>
              <a:t>Все в твоих руках 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://fprk.kz/wp-content/uploads/fc7d5a8c-c6b0-4764-a26d-8459a44acabc-800x4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9697"/>
            <a:ext cx="7239000" cy="402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7239000" cy="2664296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4221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Молодежь – Авангард профсоюза.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Актив молодежи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1.Протягивают руку помощи.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2.Решает социальные проблемы.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3.Отстаивают права и интересы коллектива.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4. Формируют основные требования к работодателю.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5.Содействуют росту заработной платы.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6.Организуют оздоровление и отдых членов профсоюза 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 их семей.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7.Юридически поддерживают и защищают.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8.Знают, что делать!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09725"/>
            <a:ext cx="1475655" cy="23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221088"/>
            <a:ext cx="17281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3923928" y="4221088"/>
            <a:ext cx="18002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556791"/>
            <a:ext cx="1368152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221088"/>
            <a:ext cx="17281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221088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7239000" cy="28083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Наш девиз</a:t>
            </a:r>
            <a:r>
              <a:rPr lang="en-US" sz="2000" dirty="0" smtClean="0"/>
              <a:t>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«Счастье - одно из трудных дорог, </a:t>
            </a:r>
            <a:br>
              <a:rPr lang="ru-RU" sz="2000" dirty="0" smtClean="0"/>
            </a:br>
            <a:r>
              <a:rPr lang="ru-RU" sz="2000" dirty="0" smtClean="0"/>
              <a:t>что ты сделал хорошего, </a:t>
            </a:r>
            <a:br>
              <a:rPr lang="ru-RU" sz="2000" dirty="0" smtClean="0"/>
            </a:br>
            <a:r>
              <a:rPr lang="ru-RU" sz="2000" dirty="0" smtClean="0"/>
              <a:t>чем ты людям помог?» </a:t>
            </a:r>
            <a:endParaRPr lang="ru-RU" sz="2000" dirty="0"/>
          </a:p>
        </p:txBody>
      </p:sp>
      <p:pic>
        <p:nvPicPr>
          <p:cNvPr id="4" name="Содержимое 3" descr="C:\Program Files\Microsoft Office\MEDIA\CAGCAT10\j0233018.wm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04864"/>
            <a:ext cx="5976664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7239000" cy="136815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Почему  я  решил  вступить  в профсоюз </a:t>
            </a:r>
            <a:r>
              <a:rPr lang="en-US" sz="1800" dirty="0" smtClean="0"/>
              <a:t>?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1700808"/>
            <a:ext cx="4752528" cy="47549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</a:t>
            </a:r>
            <a:r>
              <a:rPr lang="ru-RU" dirty="0" smtClean="0">
                <a:solidFill>
                  <a:srgbClr val="FF0000"/>
                </a:solidFill>
              </a:rPr>
              <a:t>Профсоюз это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Перспектива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Рациональность 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Образование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Функциональность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Сотрудничество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Объединение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Юмористичность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Забота.</a:t>
            </a:r>
          </a:p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://2.bp.blogspot.com/-NVZL_HrRBX4/UnJptwqBbuI/AAAAAAAAD8k/kM2gaShtuq0/s1600/sal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980728"/>
            <a:ext cx="316835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Молодежь, учись отстаивать  свои права !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Как отметить праздники, организовать спортивные или интеллектуальные КВН между коллективами, не оставить без внимания пенсионеров, раннее работавших в коллективе и пенсионеров подшефных, тружеников тыла. Как улучшить и разнообразить питание в столовой, контроль за внешним видом коллег и учащихся, санитарным состоянием всей школы и кабинетов, проведение субботников, месячников и всевозможных акций, вот тот не полный перечень обязанностей, которые ежедневно выполняет молодежная организация школы.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707904" y="2924944"/>
            <a:ext cx="3240360" cy="3096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   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Есть в ней и свои лидеры, </a:t>
            </a:r>
            <a:br>
              <a:rPr lang="ru-RU" sz="2000" dirty="0" smtClean="0"/>
            </a:br>
            <a:r>
              <a:rPr lang="ru-RU" sz="2000" dirty="0" smtClean="0"/>
              <a:t>это ЗДУР </a:t>
            </a:r>
            <a:r>
              <a:rPr lang="ru-RU" sz="2000" dirty="0" err="1" smtClean="0"/>
              <a:t>Кожагельдинова</a:t>
            </a:r>
            <a:r>
              <a:rPr lang="ru-RU" sz="2000" dirty="0" smtClean="0"/>
              <a:t> Эльвира </a:t>
            </a:r>
            <a:r>
              <a:rPr lang="ru-RU" sz="2000" dirty="0" err="1" smtClean="0"/>
              <a:t>Жамболатовна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 err="1" smtClean="0"/>
              <a:t>Сыздыков</a:t>
            </a:r>
            <a:r>
              <a:rPr lang="ru-RU" sz="2000" dirty="0" smtClean="0"/>
              <a:t> </a:t>
            </a:r>
            <a:r>
              <a:rPr lang="ru-RU" sz="2000" dirty="0" err="1" smtClean="0"/>
              <a:t>Мейрам</a:t>
            </a:r>
            <a:r>
              <a:rPr lang="ru-RU" sz="2000" dirty="0" smtClean="0"/>
              <a:t> </a:t>
            </a:r>
            <a:r>
              <a:rPr lang="ru-RU" sz="2000" dirty="0" err="1" smtClean="0"/>
              <a:t>Арыстанбекович</a:t>
            </a:r>
            <a:r>
              <a:rPr lang="ru-RU" sz="2000" dirty="0" smtClean="0"/>
              <a:t>.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7-6\Downloads\20201002_1613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0963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836712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                                </a:t>
            </a:r>
            <a:r>
              <a:rPr lang="ru-RU" b="1" dirty="0" err="1" smtClean="0"/>
              <a:t>Кожагельдинова</a:t>
            </a:r>
            <a:r>
              <a:rPr lang="ru-RU" b="1" dirty="0" smtClean="0"/>
              <a:t>  </a:t>
            </a:r>
            <a:br>
              <a:rPr lang="ru-RU" b="1" dirty="0" smtClean="0"/>
            </a:br>
            <a:r>
              <a:rPr lang="ru-RU" b="1" dirty="0" smtClean="0"/>
              <a:t>                      </a:t>
            </a:r>
            <a:br>
              <a:rPr lang="ru-RU" b="1" dirty="0" smtClean="0"/>
            </a:br>
            <a:r>
              <a:rPr lang="ru-RU" b="1" dirty="0" smtClean="0"/>
              <a:t>                                       Эльвира       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                          </a:t>
            </a:r>
            <a:r>
              <a:rPr lang="ru-RU" b="1" dirty="0" err="1" smtClean="0"/>
              <a:t>Жамболатовна</a:t>
            </a:r>
            <a:endParaRPr lang="ru-RU" b="1" dirty="0" smtClean="0"/>
          </a:p>
          <a:p>
            <a:r>
              <a:rPr lang="ru-RU" b="1" dirty="0" smtClean="0"/>
              <a:t>                      магистр информатики.</a:t>
            </a:r>
          </a:p>
          <a:p>
            <a:r>
              <a:rPr lang="ru-RU" b="1" dirty="0" smtClean="0"/>
              <a:t>      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87986" y="0"/>
            <a:ext cx="49680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Перспектива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1728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Рациональность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err="1" smtClean="0"/>
              <a:t>Учителя-Алшимбаев</a:t>
            </a:r>
            <a:r>
              <a:rPr lang="ru-RU" sz="2000" dirty="0" smtClean="0"/>
              <a:t> </a:t>
            </a:r>
            <a:r>
              <a:rPr lang="ru-RU" sz="2000" dirty="0" err="1" smtClean="0"/>
              <a:t>Ержан</a:t>
            </a:r>
            <a:r>
              <a:rPr lang="ru-RU" sz="2000" dirty="0" smtClean="0"/>
              <a:t> </a:t>
            </a:r>
            <a:r>
              <a:rPr lang="ru-RU" sz="2000" dirty="0" err="1" smtClean="0"/>
              <a:t>Темирболатович,Кимашева</a:t>
            </a:r>
            <a:r>
              <a:rPr lang="ru-RU" sz="2000" dirty="0" smtClean="0"/>
              <a:t> </a:t>
            </a:r>
            <a:r>
              <a:rPr lang="ru-RU" sz="2000" dirty="0" err="1" smtClean="0"/>
              <a:t>Салтанат</a:t>
            </a:r>
            <a:r>
              <a:rPr lang="ru-RU" sz="2000" dirty="0" smtClean="0"/>
              <a:t> </a:t>
            </a:r>
            <a:r>
              <a:rPr lang="ru-RU" sz="2000" dirty="0" err="1" smtClean="0"/>
              <a:t>Жанатовна</a:t>
            </a:r>
            <a:r>
              <a:rPr lang="ru-RU" sz="2000" dirty="0" smtClean="0"/>
              <a:t> , </a:t>
            </a:r>
            <a:r>
              <a:rPr lang="ru-RU" sz="2000" dirty="0" err="1" smtClean="0"/>
              <a:t>Оспанов</a:t>
            </a:r>
            <a:r>
              <a:rPr lang="ru-RU" sz="2000" dirty="0" smtClean="0"/>
              <a:t> </a:t>
            </a:r>
            <a:r>
              <a:rPr lang="ru-RU" sz="2000" dirty="0" err="1" smtClean="0"/>
              <a:t>Даурен</a:t>
            </a:r>
            <a:r>
              <a:rPr lang="ru-RU" sz="2000" dirty="0" smtClean="0"/>
              <a:t> </a:t>
            </a:r>
            <a:r>
              <a:rPr lang="ru-RU" sz="2000" dirty="0" err="1" smtClean="0"/>
              <a:t>Нуржанович</a:t>
            </a:r>
            <a:r>
              <a:rPr lang="ru-RU" sz="2000" dirty="0" smtClean="0"/>
              <a:t> и </a:t>
            </a:r>
            <a:r>
              <a:rPr lang="ru-RU" sz="2000" dirty="0" err="1" smtClean="0"/>
              <a:t>Сагамбай</a:t>
            </a:r>
            <a:r>
              <a:rPr lang="ru-RU" sz="2000" dirty="0" smtClean="0"/>
              <a:t> </a:t>
            </a:r>
            <a:r>
              <a:rPr lang="ru-RU" sz="2000" dirty="0" err="1" smtClean="0"/>
              <a:t>Акылбек</a:t>
            </a:r>
            <a:r>
              <a:rPr lang="ru-RU" sz="2000" dirty="0" smtClean="0"/>
              <a:t> </a:t>
            </a:r>
            <a:r>
              <a:rPr lang="ru-RU" sz="2000" dirty="0" err="1" smtClean="0"/>
              <a:t>Ергалиевич</a:t>
            </a:r>
            <a:r>
              <a:rPr lang="ru-RU" sz="2000" dirty="0" smtClean="0"/>
              <a:t> творчески подходят к решению </a:t>
            </a:r>
            <a:r>
              <a:rPr lang="ru-RU" sz="2000" dirty="0" err="1" smtClean="0"/>
              <a:t>задач.Они</a:t>
            </a:r>
            <a:r>
              <a:rPr lang="ru-RU" sz="2000" dirty="0" smtClean="0"/>
              <a:t> лучшие помощники в организационных и социальных вопросах.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4748"/>
            <a:ext cx="6635080" cy="371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3675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Образование </a:t>
            </a:r>
            <a:br>
              <a:rPr lang="ru-RU" dirty="0" smtClean="0"/>
            </a:br>
            <a:r>
              <a:rPr lang="ru-RU" sz="1600" dirty="0" smtClean="0"/>
              <a:t>Школа молодого </a:t>
            </a:r>
            <a:r>
              <a:rPr lang="ru-RU" sz="1600" dirty="0" err="1" smtClean="0"/>
              <a:t>учителя.наставники-педагоги</a:t>
            </a:r>
            <a:r>
              <a:rPr lang="ru-RU" sz="1600" dirty="0" smtClean="0"/>
              <a:t> и молодежь.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496" y="1609725"/>
            <a:ext cx="5574408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6769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Функциональность   </a:t>
            </a:r>
            <a:br>
              <a:rPr lang="ru-RU" dirty="0" smtClean="0"/>
            </a:br>
            <a:r>
              <a:rPr lang="ru-RU" dirty="0" smtClean="0"/>
              <a:t>Актив профсоюза.  </a:t>
            </a:r>
            <a:br>
              <a:rPr lang="ru-RU" dirty="0" smtClean="0"/>
            </a:br>
            <a:r>
              <a:rPr lang="ru-RU" sz="2000" dirty="0" smtClean="0"/>
              <a:t>Это мои незаменимые помощники в вопросах организации отдыха и досуга, в вопросах коллективного труда. Все поручения профсоюзной организации школы они выполняют достойно.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19" y="2707145"/>
            <a:ext cx="4752529" cy="374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469</TotalTime>
  <Words>205</Words>
  <Application>Microsoft Office PowerPoint</Application>
  <PresentationFormat>Экран (4:3)</PresentationFormat>
  <Paragraphs>68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                                                                               «Организация работы молодежи по укреплению внутрисоюзной деятельности».                                                                                                   «Организация работы по укреплению внутрисоюзной деятельности».  .</vt:lpstr>
      <vt:lpstr>           Молодежь – Авангард профсоюза.   Актив молодежи   1.Протягивают руку помощи.  2.Решает социальные проблемы.  3.Отстаивают права и интересы коллектива.  4. Формируют основные требования к работодателю.  5.Содействуют росту заработной платы.  6.Организуют оздоровление и отдых членов профсоюза  и их семей. 7.Юридически поддерживают и защищают.  8.Знают, что делать!</vt:lpstr>
      <vt:lpstr>Наш девиз:   «Счастье - одно из трудных дорог,  что ты сделал хорошего,  чем ты людям помог?» </vt:lpstr>
      <vt:lpstr>Почему  я  решил  вступить  в профсоюз ?</vt:lpstr>
      <vt:lpstr>Молодежь, учись отстаивать  свои права !</vt:lpstr>
      <vt:lpstr>       Есть в ней и свои лидеры,  это ЗДУР Кожагельдинова Эльвира Жамболатовна   и Сыздыков Мейрам Арыстанбекович.   </vt:lpstr>
      <vt:lpstr>Рациональность Учителя-Алшимбаев Ержан Темирболатович,Кимашева Салтанат Жанатовна , Оспанов Даурен Нуржанович и Сагамбай Акылбек Ергалиевич творчески подходят к решению задач.Они лучшие помощники в организационных и социальных вопросах. </vt:lpstr>
      <vt:lpstr>Образование  Школа молодого учителя.наставники-педагоги и молодежь.</vt:lpstr>
      <vt:lpstr>Функциональность    Актив профсоюза.   Это мои незаменимые помощники в вопросах организации отдыха и досуга, в вопросах коллективного труда. Все поручения профсоюзной организации школы они выполняют достойно. </vt:lpstr>
      <vt:lpstr>Сотрудничество  Проводят теплые встречи и беседы в дружной обстановке с пенсионерами в честь праздников пожилого человека, дня учителя, дня целинников, Наурыз, Нового года, 8 марта, дня Защитника Отечества.</vt:lpstr>
      <vt:lpstr>Юмористичность  Скрашиваем будни яркими порывами души. Жизнь коллектива состоит из маленьких  приятных событий.</vt:lpstr>
      <vt:lpstr>Забота   Традиционно ко Дню пожилого человека профорганизацией школы ветеранам труда школы, труженикам тыла и подшефным вручаются продовольственные пакеты, организуются концерты, в условиях пандемии- тематическое онлайн выразительное чтение стихотворений в соц.сетях </vt:lpstr>
      <vt:lpstr>В свою очередь старшее поколение показывает достойный пример молодежи, достигая творческих успехов и высот в профессиональном педагогическом труде. Педагоги-наставники дарят им частичку своего тепла и доброты, </vt:lpstr>
      <vt:lpstr>Отдых  Неоднократно члены коллектива школы отдыхали  в чудесном уголке  здравнице - Баянауле. Купание в его чудесных озерах дает огромный заряд  бодрости и здоровья.</vt:lpstr>
      <vt:lpstr>Спорт Ежегодно проводят и организуют спортивные мероприятия памяти своего коллеги Алибаева Е.А.- лыжные гонки  и фоль ф.г, культорганизатора   и музыкального руководителя сдк.</vt:lpstr>
      <vt:lpstr>  Спортивные соревнования Кимашева Салтанат жанатовна ,кандидат мастера спорта по дзюдо и самбо проводит занятия  лфк среди детей коллег.</vt:lpstr>
      <vt:lpstr> Коллективные субботники молодежь и учащиеся школы организуют на территории школы,у памятника «Скорбящая мать» и у подшефных пенсионеров.</vt:lpstr>
      <vt:lpstr>сплоченность коллектива это главная сила, которая создает атмосферу тепла и комфорта в нем.  100% в коллектива привиты, а ты привит ? Все в твоих руках ! 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                                                                             «Организация работы молодежи по укреплению внутрисоюзной деятельности».                                                                                                      «Организация работы по укреплению внутрисоюзной деятельности». Профсоюзная организация КГУ «Новомирская общеобразовательная средняя школа» состоит из 46 человек. Молодежь в возрасте от 18 до 35 лет составляет 19 человек. Из них всего 4 рабочих, остальные входят в учительский состав школы.70% профсоюзного коллектива школы это молодые перспективные учителя. Все организационные и социальные вопросы профсоюзной ячейки школы решаются в кругу молодежи. Как отметить праздники, организовать спортивные или интеллектуальные КВН между коллективами, не оставить без внимания пенсионеров, раннее работавших в коллективе и пенсионеров подшефных, тружеников тыла. Как улучшить и разнообразить питание в столовой, контроль за внешним видом коллег и учащихся, санитарным состоянием всей школы и кабинетов, проведение субботников, месячников и всевозможных акций, вот тот не полный перечень обязанностей, которые ежедневно выполняет молодежная организация школы. Есть в ней и свои лидеры, это ЗДУР Кожагельдинова Эльвира Жамболатовна и Сыздыков Мейрам Арыстанбекович. Учителя-Алшимбаев Ержан Темирболатович,Кимашева Салтанат Жанатовна , Оспанов Даурен Нуржанович и Сагамбай Акылбек Ергалиевич. Рабочая -Манн Татьяна Николаевна. Это мои незаменимые помощники в вопросах организации отдыха и досуга, в вопросах коллективного труда. Все поручения профсоюзной организации школы они выполняют достойно. Проводят теплые встречи и беседы в дружной обстановке с пенсионерами в честь праздников пожилого человека, дня учителя, дня целинников, Нового года, 8 марта, дня Защитника Отечества. Традиционно ко Дню пожилого человека профорганизацией школы ветеранам труда школы, труженикам тыла и подшефным вручаются продовольственные пакеты, организуются концерты, в условиях пандемии- тематическое онлайн выразительное чтение стихотворений в соц.сетях В свою очередь старшее поколение показывает достойный пример молодежи, достигая творческих успехов и высот в профессиональном педагогическом труде. Педагоги-наставники дарят им частичку своего тепла и доброты, делятся с ними опытом, помогают им во всех начинаниях. Учат жить под девизом «Счастье -одно из трудных дорог, что ты сделал хорошего, чем ты людям помог?» И молодежь понимает, что сплоченность коллектива это главная сила, которая создает атмосферу тепла и комфорта в нем.</dc:title>
  <dc:creator>Library</dc:creator>
  <cp:lastModifiedBy>Пользователь Windows</cp:lastModifiedBy>
  <cp:revision>56</cp:revision>
  <dcterms:created xsi:type="dcterms:W3CDTF">2021-10-14T05:33:10Z</dcterms:created>
  <dcterms:modified xsi:type="dcterms:W3CDTF">2023-10-20T09:38:42Z</dcterms:modified>
</cp:coreProperties>
</file>